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7"/>
  </p:notesMasterIdLst>
  <p:sldIdLst>
    <p:sldId id="256" r:id="rId5"/>
    <p:sldId id="258" r:id="rId6"/>
    <p:sldId id="269" r:id="rId7"/>
    <p:sldId id="275" r:id="rId8"/>
    <p:sldId id="272" r:id="rId9"/>
    <p:sldId id="273" r:id="rId10"/>
    <p:sldId id="276" r:id="rId11"/>
    <p:sldId id="270" r:id="rId12"/>
    <p:sldId id="274" r:id="rId13"/>
    <p:sldId id="261" r:id="rId14"/>
    <p:sldId id="266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15C0F-4E3C-474E-90D7-C6308B52A8D3}" v="4270" dt="2023-12-06T07:41:30.713"/>
    <p1510:client id="{83B7E3B6-C3B8-496C-BC2E-4EFEA4BEDD8A}" v="3011" dt="2023-12-06T20:40:25.618"/>
    <p1510:client id="{E3D3CC8F-2284-4EC8-A3A0-1CBB20D06B20}" v="232" dt="2023-12-06T21:09:17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5D536-D81E-4182-8297-8A13A56D7C3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A3168-52AF-445C-B002-144C15F6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5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Low Reynolds Number: for microorganisms like sperm, inertial effects are negligible compared to viscous effects; behaves more like a Newtonian fluid; easier to model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28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Low Reynolds Number: for microorganisms like sperm, inertial effects are negligible compared to viscous effects; behaves more like a Newtonian fluid; easier to model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/>
              <a:t>At vertical position wrist position, base motor and wrist angle axes are aligned changing the angle wont change its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4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Low Reynolds Number: for microorganisms like sperm, inertial effects are negligible compared to viscous effects; behaves more like a Newtonian fluid; easier to model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/>
              <a:t>At vertical position wrist position, base motor and wrist angle axes are aligned changing the angle wont change its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75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Low Reynolds Number: for microorganisms like sperm, inertial effects are negligible compared to viscous effects; behaves more like a Newtonian fluid; easier to model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/>
              <a:t>At vertical position wrist position, base motor and wrist angle axes are aligned changing the angle wont change its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2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65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09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31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A3168-52AF-445C-B002-144C15F6E6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0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870363B-7B88-4249-A659-E35A83E7E3CF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69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DEA5-BF77-49EB-81B7-B32F6EB22533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7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A0891-B0E3-4788-8D49-D9F5C92E9AE0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75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6DC-0388-4223-9518-36830523F9FA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951A-350D-43B5-B6D0-023B49D8FA00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98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FCAA3-DDB7-42E5-A87C-E085162DE82E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48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2B44-6A81-4642-A6FC-197A4CAD83ED}" type="datetime1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4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A07B-B504-482C-B685-772AE14F91EA}" type="datetime1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9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16A99-94A2-4767-A148-E5F8C7AFB57B}" type="datetime1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4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819D-9E61-4688-883A-D95526A15AED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30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D1BD2-1E8D-4848-857E-8A344A03F907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0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9397C3F-ABE4-4459-9A90-16CDF2126003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F57E67E-B182-4AEC-A748-384C3F87E1D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6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ndrologyconsulting.com/post/measurement-uncertainty-and-sperm-morpholog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www.google.com/url?sa=i&amp;url=https%3A%2F%2Fnews.berkeley.edu%2F2016%2F03%2F17%2Fpreventing-sperms-power-kick-could-be-key-to-unisex-contraceptive&amp;psig=AOvVaw035Z2VYr59ncjg1nkuzPW1&amp;ust=1701933157180000&amp;source=images&amp;cd=vfe&amp;opi=89978449&amp;ved=0CBEQjRxqFwoTCOCq0pqh-oIDFQAAAAAdAAAAABA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cbi.nlm.nih.gov/pmc/articles/PMC8329702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F498E-E912-AD19-67A2-87C7EAB84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Simulation of Mammalian Sperm in Viscous Media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59D57-B402-2084-2084-278D6E259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/>
              <a:t>Sunil Klein</a:t>
            </a:r>
          </a:p>
          <a:p>
            <a:r>
              <a:rPr lang="en-US" sz="2000"/>
              <a:t>Yuan-Hung Lo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3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A3E5-0EF0-DD00-D224-B162E7D6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38CC2-9B43-7AD2-0404-3D2E6D6B4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4947"/>
            <a:ext cx="6778752" cy="45032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Test simulation under micro scale environment.</a:t>
            </a:r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Implement dimensionless quantities to help ensure very low Reynolds number.</a:t>
            </a:r>
          </a:p>
          <a:p>
            <a:pPr marL="457200" indent="-457200">
              <a:buFont typeface="+mj-lt"/>
              <a:buAutoNum type="arabicPeriod"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Explore the effect of flagellum buckling on changing direction.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15F88-E6E1-3222-1044-9821036F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600" smtClean="0"/>
              <a:t>10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90891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D523-CA39-609E-BD42-FACB825A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C1E96-4A7B-7787-283A-983340571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>
                <a:effectLst/>
              </a:rPr>
              <a:t>[1] Cass, James F., and Hermes Bloomfield-</a:t>
            </a:r>
            <a:r>
              <a:rPr lang="en-US" err="1">
                <a:effectLst/>
              </a:rPr>
              <a:t>Gadêlha</a:t>
            </a:r>
            <a:r>
              <a:rPr lang="en-US">
                <a:effectLst/>
              </a:rPr>
              <a:t>. “The Reaction-Diffusion Basis of Animated Patterns in Eukaryotic Flagella.” </a:t>
            </a:r>
            <a:r>
              <a:rPr lang="en-US" i="1">
                <a:effectLst/>
              </a:rPr>
              <a:t>Nature News</a:t>
            </a:r>
            <a:r>
              <a:rPr lang="en-US">
                <a:effectLst/>
              </a:rPr>
              <a:t>, Nature Publishing Group, 27 Sept. 2023, www.nature.com/articles/s41467-023-40338-2. </a:t>
            </a:r>
          </a:p>
          <a:p>
            <a:r>
              <a:rPr lang="en-US">
                <a:effectLst/>
              </a:rPr>
              <a:t>[2] </a:t>
            </a:r>
            <a:r>
              <a:rPr lang="en-US" err="1">
                <a:effectLst/>
              </a:rPr>
              <a:t>Corkidi</a:t>
            </a:r>
            <a:r>
              <a:rPr lang="en-US">
                <a:effectLst/>
              </a:rPr>
              <a:t>, G., et al. “Long-Term Segmentation-Free Assessment of Head-Flagellum Movement and Intracellular Calcium in Swimming Human Sperm.” </a:t>
            </a:r>
            <a:r>
              <a:rPr lang="en-US" i="1">
                <a:effectLst/>
              </a:rPr>
              <a:t>University of Bristol</a:t>
            </a:r>
            <a:r>
              <a:rPr lang="en-US">
                <a:effectLst/>
              </a:rPr>
              <a:t>, Company of Biologists Ltd, 11 Feb. 2022, research-information.bris.ac.uk/</a:t>
            </a:r>
            <a:r>
              <a:rPr lang="en-US" err="1">
                <a:effectLst/>
              </a:rPr>
              <a:t>en</a:t>
            </a:r>
            <a:r>
              <a:rPr lang="en-US">
                <a:effectLst/>
              </a:rPr>
              <a:t>/publications/long-term-segmentation-free-assessment-of-head-flagellum-movement. </a:t>
            </a:r>
          </a:p>
          <a:p>
            <a:r>
              <a:rPr lang="en-US">
                <a:effectLst/>
              </a:rPr>
              <a:t>[3] </a:t>
            </a:r>
            <a:r>
              <a:rPr lang="en-US" err="1">
                <a:effectLst/>
              </a:rPr>
              <a:t>Forghani</a:t>
            </a:r>
            <a:r>
              <a:rPr lang="en-US">
                <a:effectLst/>
              </a:rPr>
              <a:t>, </a:t>
            </a:r>
            <a:r>
              <a:rPr lang="en-US" err="1">
                <a:effectLst/>
              </a:rPr>
              <a:t>Mojtaba</a:t>
            </a:r>
            <a:r>
              <a:rPr lang="en-US">
                <a:effectLst/>
              </a:rPr>
              <a:t>, et al. “Control of Uniflagellar Soft Robots at Low Reynolds Number Using Buckling Instability.” </a:t>
            </a:r>
            <a:r>
              <a:rPr lang="en-US" i="1">
                <a:effectLst/>
              </a:rPr>
              <a:t>ASME Digital Collection</a:t>
            </a:r>
            <a:r>
              <a:rPr lang="en-US">
                <a:effectLst/>
              </a:rPr>
              <a:t>, American Society of Mechanical Engineers Digital Collection, 1 Feb. 2021, asmedigitalcollection.asme.org/</a:t>
            </a:r>
            <a:r>
              <a:rPr lang="en-US" err="1">
                <a:effectLst/>
              </a:rPr>
              <a:t>dynamicsystems</a:t>
            </a:r>
            <a:r>
              <a:rPr lang="en-US">
                <a:effectLst/>
              </a:rPr>
              <a:t>/article/143/6/061004/1094088/Control-of-Uniflagellar-Soft-Robots-at-Low. </a:t>
            </a:r>
          </a:p>
          <a:p>
            <a:r>
              <a:rPr lang="en-US">
                <a:effectLst/>
              </a:rPr>
              <a:t>[4] Gadelha, H, et al. </a:t>
            </a:r>
            <a:r>
              <a:rPr lang="en-US" i="1">
                <a:effectLst/>
              </a:rPr>
              <a:t>Nonlinear Instability in Flagellar Dynamics: A Novel Modulation Mechanism in Sperm Migration?</a:t>
            </a:r>
            <a:r>
              <a:rPr lang="en-US">
                <a:effectLst/>
              </a:rPr>
              <a:t>, Royal Society Publishing, 12 May 2010, royalsocietypublishing.org/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/10.1098/rsif.2010.0136. </a:t>
            </a:r>
          </a:p>
          <a:p>
            <a:r>
              <a:rPr lang="en-US">
                <a:effectLst/>
              </a:rPr>
              <a:t>[5] Gadelha, Hermes, and Eamonn Gaffney. </a:t>
            </a:r>
            <a:r>
              <a:rPr lang="en-US" i="1">
                <a:effectLst/>
              </a:rPr>
              <a:t>Flagellar Ultrastructure Suppresses Buckling Instabilities and Enables Mammalian Sperm Navigation in High-Viscosity Media</a:t>
            </a:r>
            <a:r>
              <a:rPr lang="en-US">
                <a:effectLst/>
              </a:rPr>
              <a:t>, Royal Society Publishing, 20 Mar. 2019, royalsocietypublishing.org/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/10.1098/rsif.2018.0668. </a:t>
            </a:r>
          </a:p>
          <a:p>
            <a:r>
              <a:rPr lang="en-US">
                <a:effectLst/>
              </a:rPr>
              <a:t>[6] Huang, Weicheng, and M. K. Jawed. “Numerical Exploration on Buckling Instability for Directional Control in Flagellar Propulsion.” </a:t>
            </a:r>
            <a:r>
              <a:rPr lang="en-US" i="1">
                <a:effectLst/>
              </a:rPr>
              <a:t>Soft Matter</a:t>
            </a:r>
            <a:r>
              <a:rPr lang="en-US">
                <a:effectLst/>
              </a:rPr>
              <a:t>, The Royal Society of Chemistry, 10 Dec. 2019, pubs.rsc.org/</a:t>
            </a:r>
            <a:r>
              <a:rPr lang="en-US" err="1">
                <a:effectLst/>
              </a:rPr>
              <a:t>en</a:t>
            </a:r>
            <a:r>
              <a:rPr lang="en-US">
                <a:effectLst/>
              </a:rPr>
              <a:t>/content/</a:t>
            </a:r>
            <a:r>
              <a:rPr lang="en-US" err="1">
                <a:effectLst/>
              </a:rPr>
              <a:t>articlelanding</a:t>
            </a:r>
            <a:r>
              <a:rPr lang="en-US">
                <a:effectLst/>
              </a:rPr>
              <a:t>/2020/SM/C9SM01843C. </a:t>
            </a:r>
          </a:p>
          <a:p>
            <a:r>
              <a:rPr lang="en-US">
                <a:effectLst/>
              </a:rPr>
              <a:t>[7] Leung, Miguel Ricardo, et al. </a:t>
            </a:r>
            <a:r>
              <a:rPr lang="en-US" i="1">
                <a:effectLst/>
              </a:rPr>
              <a:t>The Multi-Scale Architecture of Mammalian Sperm Flagella and Implications for Ciliary Motility</a:t>
            </a:r>
            <a:r>
              <a:rPr lang="en-US">
                <a:effectLst/>
              </a:rPr>
              <a:t>, </a:t>
            </a:r>
            <a:r>
              <a:rPr lang="en-US" err="1">
                <a:effectLst/>
              </a:rPr>
              <a:t>Embo</a:t>
            </a:r>
            <a:r>
              <a:rPr lang="en-US">
                <a:effectLst/>
              </a:rPr>
              <a:t> Press, 10 Mar. 2021, www.embopress.org/doi/full/10.15252/embj.2020107410. </a:t>
            </a:r>
          </a:p>
          <a:p>
            <a:r>
              <a:rPr lang="en-US">
                <a:effectLst/>
              </a:rPr>
              <a:t>[8] Moreau, Clement, et al. </a:t>
            </a:r>
            <a:r>
              <a:rPr lang="en-US" i="1">
                <a:effectLst/>
              </a:rPr>
              <a:t>The Asymptotic Coarse-Graining Formulation of Slender-Rods, Bio-Filaments and Flagella</a:t>
            </a:r>
            <a:r>
              <a:rPr lang="en-US">
                <a:effectLst/>
              </a:rPr>
              <a:t>, Royal Society Publishing, 4 July 2018, royalsocietypublishing.org/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/10.1098/rsif.2018.0235. </a:t>
            </a:r>
          </a:p>
          <a:p>
            <a:r>
              <a:rPr lang="en-US">
                <a:effectLst/>
              </a:rPr>
              <a:t>[9] </a:t>
            </a:r>
            <a:r>
              <a:rPr lang="en-US" err="1">
                <a:effectLst/>
              </a:rPr>
              <a:t>Rodenborn</a:t>
            </a:r>
            <a:r>
              <a:rPr lang="en-US">
                <a:effectLst/>
              </a:rPr>
              <a:t>, Bruce, et al. “Propulsion of Microorganisms by a Helical Flagellum | PNAS.” </a:t>
            </a:r>
            <a:r>
              <a:rPr lang="en-US" i="1">
                <a:effectLst/>
              </a:rPr>
              <a:t>Propulsion of Microorganisms by a Helical Flagellum</a:t>
            </a:r>
            <a:r>
              <a:rPr lang="en-US">
                <a:effectLst/>
              </a:rPr>
              <a:t>, PNAS, 28 Nov. 2012, www.pnas.org/doi/10.1073/pnas.1219831110. </a:t>
            </a:r>
          </a:p>
          <a:p>
            <a:r>
              <a:rPr lang="en-US">
                <a:effectLst/>
              </a:rPr>
              <a:t>[10] Simons, Julie E., and Sarah D. Olson. “Sperm Motility: Models for Dynamic Behavior in Complex Environments.” </a:t>
            </a:r>
            <a:r>
              <a:rPr lang="en-US" i="1">
                <a:effectLst/>
              </a:rPr>
              <a:t>SpringerLink</a:t>
            </a:r>
            <a:r>
              <a:rPr lang="en-US">
                <a:effectLst/>
              </a:rPr>
              <a:t>, Springer International Publishing, 1 Jan. 1970, link.springer.com/chapter/10.1007/978-3-319-96842-1_7. </a:t>
            </a:r>
          </a:p>
          <a:p>
            <a:r>
              <a:rPr lang="en-US">
                <a:effectLst/>
              </a:rPr>
              <a:t>[11] Smith, D.J., et al. </a:t>
            </a:r>
            <a:r>
              <a:rPr lang="en-US" i="1">
                <a:effectLst/>
              </a:rPr>
              <a:t>Bend Propagation in the Flagella of Migrating Human Sperm, and Its Modulation by Viscosity</a:t>
            </a:r>
            <a:r>
              <a:rPr lang="en-US">
                <a:effectLst/>
              </a:rPr>
              <a:t>, Wiley Online Library, 25 Feb. 2009, onlinelibrary.wiley.com/</a:t>
            </a:r>
            <a:r>
              <a:rPr lang="en-US" err="1">
                <a:effectLst/>
              </a:rPr>
              <a:t>doi</a:t>
            </a:r>
            <a:r>
              <a:rPr lang="en-US">
                <a:effectLst/>
              </a:rPr>
              <a:t>/abs/10.1002/cm.20345. 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73EEF-0D14-1305-CF9E-4BB87F85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600" smtClean="0"/>
              <a:t>11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1892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68DF5-19F7-86B3-7EE8-E93DC8BD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Questions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80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3F38-C468-F7DA-CF36-08A68BAE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451A-C1E5-4CD1-42BE-0D54D6E4C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488708" cy="4575175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u="sng"/>
              <a:t>Goal:</a:t>
            </a:r>
            <a:r>
              <a:rPr lang="en-US"/>
              <a:t> </a:t>
            </a:r>
          </a:p>
          <a:p>
            <a:pPr lvl="1"/>
            <a:r>
              <a:rPr lang="en-US"/>
              <a:t>MATLAB simulation of an actuated sperm-inspired robot in a viscous fluid</a:t>
            </a:r>
          </a:p>
          <a:p>
            <a:pPr lvl="1"/>
            <a:r>
              <a:rPr lang="en-US"/>
              <a:t>Simulate progressive motility and control movement direction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Tw Cen MT" panose="020B0602020104020603" pitchFamily="34" charset="0"/>
              <a:buChar char=" "/>
            </a:pPr>
            <a:r>
              <a:rPr lang="en-US" sz="2200" u="sng"/>
              <a:t>Methods:</a:t>
            </a:r>
          </a:p>
          <a:p>
            <a:pPr lvl="1"/>
            <a:r>
              <a:rPr lang="en-US"/>
              <a:t>Based on a discrete elastic beam</a:t>
            </a:r>
          </a:p>
          <a:p>
            <a:pPr lvl="1"/>
            <a:r>
              <a:rPr lang="en-US"/>
              <a:t>2D simulation to capture lateral, whip-like flagellum motion</a:t>
            </a:r>
          </a:p>
          <a:p>
            <a:r>
              <a:rPr lang="en-US" u="sng"/>
              <a:t>Assumptions:</a:t>
            </a:r>
            <a:endParaRPr lang="en-US"/>
          </a:p>
          <a:p>
            <a:pPr lvl="1"/>
            <a:r>
              <a:rPr lang="en-US"/>
              <a:t>Low Reynolds number</a:t>
            </a:r>
          </a:p>
          <a:p>
            <a:pPr lvl="1"/>
            <a:r>
              <a:rPr lang="en-US"/>
              <a:t>Newtonian fluid </a:t>
            </a:r>
          </a:p>
          <a:p>
            <a:endParaRPr lang="en-US"/>
          </a:p>
          <a:p>
            <a:endParaRPr lang="en-US" u="s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D036-C6DB-01FD-FC7A-98317CA9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800" smtClean="0"/>
              <a:t>2</a:t>
            </a:fld>
            <a:endParaRPr lang="en-US" sz="1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A48F33-4D4B-D400-B20D-0EFEE89C9B48}"/>
              </a:ext>
            </a:extLst>
          </p:cNvPr>
          <p:cNvGrpSpPr/>
          <p:nvPr/>
        </p:nvGrpSpPr>
        <p:grpSpPr>
          <a:xfrm>
            <a:off x="7270750" y="2228850"/>
            <a:ext cx="3835399" cy="3416779"/>
            <a:chOff x="8686800" y="4176713"/>
            <a:chExt cx="2667000" cy="2369582"/>
          </a:xfrm>
        </p:grpSpPr>
        <p:pic>
          <p:nvPicPr>
            <p:cNvPr id="12" name="Picture 4" descr="Measurement uncertainty and sperm morphology">
              <a:extLst>
                <a:ext uri="{FF2B5EF4-FFF2-40B4-BE49-F238E27FC236}">
                  <a16:creationId xmlns:a16="http://schemas.microsoft.com/office/drawing/2014/main" id="{E1D0547E-D31D-CBEE-957C-20A03D846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4176713"/>
              <a:ext cx="266700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121E71-1617-6132-0F7C-57E98E616D76}"/>
                </a:ext>
              </a:extLst>
            </p:cNvPr>
            <p:cNvSpPr txBox="1"/>
            <p:nvPr/>
          </p:nvSpPr>
          <p:spPr>
            <a:xfrm>
              <a:off x="8686800" y="6176963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Movement of Sperm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5D87C75-D4E5-12ED-E4F6-0CC73F6879C3}"/>
              </a:ext>
            </a:extLst>
          </p:cNvPr>
          <p:cNvSpPr txBox="1"/>
          <p:nvPr/>
        </p:nvSpPr>
        <p:spPr>
          <a:xfrm>
            <a:off x="11106148" y="4890724"/>
            <a:ext cx="9438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>
                <a:hlinkClick r:id="rId4"/>
              </a:rPr>
              <a:t>Image Source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39827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3F38-C468-F7DA-CF36-08A68BAE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Geometry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451A-C1E5-4CD1-42BE-0D54D6E4C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488708" cy="4575175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endParaRPr lang="en-US" altLang="zh-TW" sz="2400"/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Modeled the nodes in the DER system according to the shape of a sperm.</a:t>
            </a: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Included the geometry of midpiece and head to recreate sperm’s dynamic characteristic.</a:t>
            </a: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Scaled up to better show simulation result.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D036-C6DB-01FD-FC7A-98317CA9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800" smtClean="0"/>
              <a:t>3</a:t>
            </a:fld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1B0A4-6676-1E65-8B20-1A9713220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" r="6419"/>
          <a:stretch/>
        </p:blipFill>
        <p:spPr>
          <a:xfrm>
            <a:off x="6920197" y="1020065"/>
            <a:ext cx="4247675" cy="223519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72DACE-B891-6634-E520-C8909FD54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52949"/>
              </p:ext>
            </p:extLst>
          </p:nvPr>
        </p:nvGraphicFramePr>
        <p:xfrm>
          <a:off x="6920196" y="3714043"/>
          <a:ext cx="4247675" cy="223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6026">
                  <a:extLst>
                    <a:ext uri="{9D8B030D-6E8A-4147-A177-3AD203B41FA5}">
                      <a16:colId xmlns:a16="http://schemas.microsoft.com/office/drawing/2014/main" val="1590441410"/>
                    </a:ext>
                  </a:extLst>
                </a:gridCol>
                <a:gridCol w="1651649">
                  <a:extLst>
                    <a:ext uri="{9D8B030D-6E8A-4147-A177-3AD203B41FA5}">
                      <a16:colId xmlns:a16="http://schemas.microsoft.com/office/drawing/2014/main" val="1144070089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/>
                        <a:t>Total length</a:t>
                      </a:r>
                      <a:endParaRPr lang="en-US"/>
                    </a:p>
                  </a:txBody>
                  <a:tcPr anchor="ctr"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/>
                        <a:t>0.5 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307864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/>
                        <a:t>Head radius</a:t>
                      </a:r>
                      <a:endParaRPr lang="en-US"/>
                    </a:p>
                  </a:txBody>
                  <a:tcPr anchor="ctr"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/>
                        <a:t>15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95884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/>
                        <a:t>Midpiece radius</a:t>
                      </a:r>
                      <a:endParaRPr lang="en-US"/>
                    </a:p>
                  </a:txBody>
                  <a:tcPr anchor="ctr"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629248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/>
                        <a:t>Flagellum radius</a:t>
                      </a:r>
                      <a:endParaRPr lang="en-US"/>
                    </a:p>
                  </a:txBody>
                  <a:tcPr anchor="ctr"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2.5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9483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F38E7C-F2CE-CEC5-A0BE-EB0E0E681DEF}"/>
              </a:ext>
            </a:extLst>
          </p:cNvPr>
          <p:cNvSpPr txBox="1"/>
          <p:nvPr/>
        </p:nvSpPr>
        <p:spPr>
          <a:xfrm>
            <a:off x="7126333" y="3244173"/>
            <a:ext cx="383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Simplified Sperm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50718-31B3-24DE-AEB3-1659138F4297}"/>
              </a:ext>
            </a:extLst>
          </p:cNvPr>
          <p:cNvSpPr txBox="1"/>
          <p:nvPr/>
        </p:nvSpPr>
        <p:spPr>
          <a:xfrm>
            <a:off x="7126332" y="5949243"/>
            <a:ext cx="383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Model Dimension</a:t>
            </a:r>
          </a:p>
        </p:txBody>
      </p:sp>
    </p:spTree>
    <p:extLst>
      <p:ext uri="{BB962C8B-B14F-4D97-AF65-F5344CB8AC3E}">
        <p14:creationId xmlns:p14="http://schemas.microsoft.com/office/powerpoint/2010/main" val="4243502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3F38-C468-F7DA-CF36-08A68BAE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451A-C1E5-4CD1-42BE-0D54D6E4C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488708" cy="4575175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endParaRPr lang="en-US" altLang="zh-TW" sz="2400"/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Change the natural curvature in our equation, generate force with deformation.</a:t>
            </a: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Oscillating beating motion in the midpiece to resemble sperm movement.</a:t>
            </a: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Increase swimming efficiency and stability.</a:t>
            </a: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endParaRPr lang="en-US" altLang="zh-TW" sz="2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D036-C6DB-01FD-FC7A-98317CA9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800" smtClean="0"/>
              <a:t>4</a:t>
            </a:fld>
            <a:endParaRPr lang="en-US" sz="1800"/>
          </a:p>
        </p:txBody>
      </p:sp>
      <p:pic>
        <p:nvPicPr>
          <p:cNvPr id="2050" name="Picture 2" descr="Preventing sperm's 'power kick' could be key to unisex contraceptive |  Berkeley">
            <a:extLst>
              <a:ext uri="{FF2B5EF4-FFF2-40B4-BE49-F238E27FC236}">
                <a16:creationId xmlns:a16="http://schemas.microsoft.com/office/drawing/2014/main" id="{5BD33870-EBDB-002A-2A73-AA3204C8B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" b="16373"/>
          <a:stretch/>
        </p:blipFill>
        <p:spPr bwMode="auto">
          <a:xfrm>
            <a:off x="8066769" y="4486087"/>
            <a:ext cx="2935748" cy="176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nice_AdobeExpress">
            <a:hlinkClick r:id="" action="ppaction://media"/>
            <a:extLst>
              <a:ext uri="{FF2B5EF4-FFF2-40B4-BE49-F238E27FC236}">
                <a16:creationId xmlns:a16="http://schemas.microsoft.com/office/drawing/2014/main" id="{9F13662B-D641-742F-E10D-EEECB89AD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44238" y="338098"/>
            <a:ext cx="3609561" cy="3686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E346F-5014-E9FB-D7C7-8085CBDD3431}"/>
              </a:ext>
            </a:extLst>
          </p:cNvPr>
          <p:cNvSpPr txBox="1"/>
          <p:nvPr/>
        </p:nvSpPr>
        <p:spPr>
          <a:xfrm>
            <a:off x="7616943" y="4024692"/>
            <a:ext cx="383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Self Propelled Sperm in Viscous Fluid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DE574-377E-7209-04FE-5DF57D4C813C}"/>
              </a:ext>
            </a:extLst>
          </p:cNvPr>
          <p:cNvSpPr txBox="1"/>
          <p:nvPr/>
        </p:nvSpPr>
        <p:spPr>
          <a:xfrm>
            <a:off x="7631318" y="6232591"/>
            <a:ext cx="383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Movement of Actual Sperm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A5772-F394-1333-2B9B-4F31EFC58D94}"/>
              </a:ext>
            </a:extLst>
          </p:cNvPr>
          <p:cNvSpPr txBox="1"/>
          <p:nvPr/>
        </p:nvSpPr>
        <p:spPr>
          <a:xfrm>
            <a:off x="10986514" y="6035979"/>
            <a:ext cx="9736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7"/>
              </a:rPr>
              <a:t>Image Source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7734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3F38-C468-F7DA-CF36-08A68BAE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451A-C1E5-4CD1-42BE-0D54D6E4C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488708" cy="4575175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endParaRPr lang="en-US" altLang="zh-TW" sz="2400"/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Introduce phase shift in curvature to change swimming direction.</a:t>
            </a: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Capable of controlling the motion precisely and follow a certain path.</a:t>
            </a: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Made the code into a function to easily plan out series of movement.</a:t>
            </a: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endParaRPr lang="en-US" altLang="zh-TW" sz="2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D036-C6DB-01FD-FC7A-98317CA9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800" smtClean="0"/>
              <a:t>5</a:t>
            </a:fld>
            <a:endParaRPr lang="en-US" sz="1800"/>
          </a:p>
        </p:txBody>
      </p:sp>
      <p:pic>
        <p:nvPicPr>
          <p:cNvPr id="9" name="square_AdobeExpress_AdobeExpress">
            <a:hlinkClick r:id="" action="ppaction://media"/>
            <a:extLst>
              <a:ext uri="{FF2B5EF4-FFF2-40B4-BE49-F238E27FC236}">
                <a16:creationId xmlns:a16="http://schemas.microsoft.com/office/drawing/2014/main" id="{B1A19DB1-A0B2-F895-4E12-54F97F053B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7804" y="480980"/>
            <a:ext cx="5105400" cy="529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5AC95-D2F1-614B-ADE8-6AC7BE2130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45" r="4275"/>
          <a:stretch/>
        </p:blipFill>
        <p:spPr>
          <a:xfrm>
            <a:off x="681493" y="5456460"/>
            <a:ext cx="5880863" cy="640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0A4D34-0124-9EC0-C8F4-D7B341A4094C}"/>
              </a:ext>
            </a:extLst>
          </p:cNvPr>
          <p:cNvSpPr txBox="1"/>
          <p:nvPr/>
        </p:nvSpPr>
        <p:spPr>
          <a:xfrm>
            <a:off x="7432804" y="5776880"/>
            <a:ext cx="383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Directional Controlled Sperm Following Designed Path</a:t>
            </a:r>
          </a:p>
        </p:txBody>
      </p:sp>
    </p:spTree>
    <p:extLst>
      <p:ext uri="{BB962C8B-B14F-4D97-AF65-F5344CB8AC3E}">
        <p14:creationId xmlns:p14="http://schemas.microsoft.com/office/powerpoint/2010/main" val="411296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3F38-C468-F7DA-CF36-08A68BAE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Mobility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451A-C1E5-4CD1-42BE-0D54D6E4C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385559" cy="4575175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endParaRPr lang="en-US" altLang="zh-TW" sz="2400">
              <a:solidFill>
                <a:prstClr val="black"/>
              </a:solidFill>
              <a:latin typeface="Tw Cen MT" panose="020B0602020104020603"/>
              <a:ea typeface="微軟正黑體" panose="020B0604030504040204" pitchFamily="34" charset="-120"/>
            </a:endParaRP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>
                <a:solidFill>
                  <a:prstClr val="black"/>
                </a:solidFill>
                <a:latin typeface="Tw Cen MT" panose="020B0602020104020603"/>
                <a:ea typeface="微軟正黑體" panose="020B0604030504040204" pitchFamily="34" charset="-120"/>
              </a:rPr>
              <a:t>Difference in beating magnitude and frequency can greatly affect motility.</a:t>
            </a:r>
            <a:endParaRPr kumimoji="0" lang="en-US" altLang="zh-TW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微軟正黑體" panose="020B0604030504040204" pitchFamily="34" charset="-120"/>
              <a:cs typeface="+mn-cs"/>
            </a:endParaRPr>
          </a:p>
          <a:p>
            <a:pPr marL="228600" indent="-228600" algn="just">
              <a:spcBef>
                <a:spcPts val="24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altLang="zh-TW" sz="2400"/>
              <a:t>Reaches terminal velocity of 0.21 m/s </a:t>
            </a:r>
          </a:p>
          <a:p>
            <a:pPr marL="173736" lvl="1" indent="0" algn="just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altLang="zh-TW" sz="2000"/>
              <a:t>≈ 0.42 body-length per second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1CADE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微軟正黑體" panose="020B0604030504040204" pitchFamily="34" charset="-120"/>
                <a:cs typeface="+mn-cs"/>
              </a:rPr>
              <a:t>Actual sperm moves at 0.1~2 bps.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D036-C6DB-01FD-FC7A-98317CA9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z="1800" smtClean="0"/>
              <a:t>6</a:t>
            </a:fld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2A277-F4FB-DAF0-5557-298BCFDAE5FB}"/>
              </a:ext>
            </a:extLst>
          </p:cNvPr>
          <p:cNvSpPr txBox="1"/>
          <p:nvPr/>
        </p:nvSpPr>
        <p:spPr>
          <a:xfrm>
            <a:off x="7206910" y="6211993"/>
            <a:ext cx="5009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Displacement and velocity of sperm head over 15 seconds</a:t>
            </a:r>
          </a:p>
        </p:txBody>
      </p:sp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147C5CE9-F57D-8DC0-3C2D-B3CD72976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04" y="221035"/>
            <a:ext cx="3462196" cy="3064864"/>
          </a:xfrm>
          <a:prstGeom prst="rect">
            <a:avLst/>
          </a:prstGeom>
        </p:spPr>
      </p:pic>
      <p:pic>
        <p:nvPicPr>
          <p:cNvPr id="15" name="Picture 14" descr="A graph of a graph of a graph&#10;&#10;Description automatically generated">
            <a:extLst>
              <a:ext uri="{FF2B5EF4-FFF2-40B4-BE49-F238E27FC236}">
                <a16:creationId xmlns:a16="http://schemas.microsoft.com/office/drawing/2014/main" id="{F54AB9A4-F2F3-F093-076F-9B60B39E7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04" y="3189587"/>
            <a:ext cx="3462196" cy="3064864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E3D1AE-B8AB-F105-F5CE-E04328435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882112"/>
              </p:ext>
            </p:extLst>
          </p:nvPr>
        </p:nvGraphicFramePr>
        <p:xfrm>
          <a:off x="1725096" y="5452025"/>
          <a:ext cx="371491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5301">
                  <a:extLst>
                    <a:ext uri="{9D8B030D-6E8A-4147-A177-3AD203B41FA5}">
                      <a16:colId xmlns:a16="http://schemas.microsoft.com/office/drawing/2014/main" val="2614366851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931052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</a:p>
                  </a:txBody>
                  <a:tcPr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47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Magnitude (curvature)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 radian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2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05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B63B-28AC-F1C2-9E8F-069EA728F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Gray and Hancock Drag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F8338-B36B-E596-5CBB-3CC186BB10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Capture the influence of hydrodynamic forces on the sperm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Twice as much force required for sperm to move radially than tangentially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400"/>
              <a:t>Updated Jacobian and force matrices; integrated drag forces for both tangential and normal contributions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E9DCA-2F02-4470-1289-6C8AB84C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7E9D37-EE31-DD64-F59D-D6433CDC2A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4519" y="2351047"/>
            <a:ext cx="3886400" cy="1581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C1235-AF53-CE2D-9857-00211CC28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88" y="4539971"/>
            <a:ext cx="4008661" cy="1063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6511A-D35A-FF20-B24F-F41F9991C8B9}"/>
              </a:ext>
            </a:extLst>
          </p:cNvPr>
          <p:cNvSpPr txBox="1"/>
          <p:nvPr/>
        </p:nvSpPr>
        <p:spPr>
          <a:xfrm>
            <a:off x="6772498" y="5603854"/>
            <a:ext cx="3290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Gray and Hancock’s drag coefficients [9]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5B3C3-205E-A78C-2F37-2C4B194DC67C}"/>
              </a:ext>
            </a:extLst>
          </p:cNvPr>
          <p:cNvSpPr txBox="1"/>
          <p:nvPr/>
        </p:nvSpPr>
        <p:spPr>
          <a:xfrm>
            <a:off x="9421119" y="3928431"/>
            <a:ext cx="939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hlinkClick r:id="rId5"/>
              </a:rPr>
              <a:t>Image Source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9531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1EC6-1786-D0FF-D5AE-0FDFFF2E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Drag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80175-1491-A3C0-552B-95A2897026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400"/>
              <a:t>Computation of drag forces for more realistic system dynamics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Tailored node-specific calculations of drag forces for head, midpiece, and flagellum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Sperm exerts force the fluid, propels it forward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CE2440-11B7-C59A-1577-5DFB260B4B6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52116" y="2438400"/>
                <a:ext cx="4972050" cy="323215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𝑡𝑎𝑛𝑔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𝑡𝑎𝑛𝑔𝑒𝑛𝑡𝑖𝑎𝑙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𝑡𝑎𝑛𝑔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𝑡𝑎𝑛𝑔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400"/>
              </a:p>
              <a:p>
                <a:endParaRPr lang="en-US" sz="1400"/>
              </a:p>
              <a:p>
                <a:r>
                  <a:rPr lang="en-US" sz="2000"/>
                  <a:t>Update force matrix with tangential and normal drag contributions </a:t>
                </a:r>
              </a:p>
              <a:p>
                <a:r>
                  <a:rPr lang="en-US" sz="2000"/>
                  <a:t>The term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𝑡𝑎𝑛𝑔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/>
                  <a:t> for the normal force is a projection matrix; projects normal vector onto a plane orthogonal to the tangent vector</a:t>
                </a:r>
              </a:p>
              <a:p>
                <a:endParaRPr lang="en-US" sz="140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CE2440-11B7-C59A-1577-5DFB260B4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52116" y="2438400"/>
                <a:ext cx="4972050" cy="3232150"/>
              </a:xfrm>
              <a:blipFill>
                <a:blip r:embed="rId3"/>
                <a:stretch>
                  <a:fillRect l="-1593" r="-2206" b="-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657E4-5CC9-5B3F-DD4D-5C5D8D37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8EEE-D502-DDA1-6F2C-26FF63B3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Reynolds Number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C34F89-E709-F8E0-B745-E15543E2DD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13714" y="2286000"/>
                <a:ext cx="4870450" cy="3986784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𝑣𝐿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sz="2800"/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b="0" i="0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0 </m:t>
                      </m:r>
                      <m:f>
                        <m:f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sz="2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100"/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=0.02 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100"/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100" b="0"/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100"/>
              </a:p>
              <a:p>
                <a:pPr marL="128016" lvl="1" indent="0">
                  <a:buNone/>
                </a:pPr>
                <a:endParaRPr lang="en-US" sz="2100"/>
              </a:p>
              <a:p>
                <a:pPr marL="128016" lvl="1" indent="0">
                  <a:buNone/>
                </a:pPr>
                <a:endParaRPr lang="en-US" sz="2100"/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</m:t>
                      </m:r>
                    </m:oMath>
                  </m:oMathPara>
                </a14:m>
                <a:endParaRPr lang="en-US" sz="2800"/>
              </a:p>
              <a:p>
                <a:pPr marL="128016" lvl="1" indent="0">
                  <a:buNone/>
                </a:pPr>
                <a:endParaRPr lang="en-US" sz="2100"/>
              </a:p>
              <a:p>
                <a:pPr marL="128016" lvl="1" indent="0">
                  <a:buNone/>
                </a:pPr>
                <a:r>
                  <a:rPr lang="en-US" sz="2800"/>
                  <a:t>Re &lt;&lt; 1 for very low Reynolds Number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C34F89-E709-F8E0-B745-E15543E2DD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13714" y="2286000"/>
                <a:ext cx="4870450" cy="3986784"/>
              </a:xfrm>
              <a:blipFill>
                <a:blip r:embed="rId3"/>
                <a:stretch>
                  <a:fillRect l="-2253" t="-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E319DF-31CD-5AAE-C273-1DB338F4931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1766" y="2286000"/>
                <a:ext cx="5232400" cy="398678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u="sng"/>
                  <a:t>Buckingham Pi Theorem Application</a:t>
                </a:r>
              </a:p>
              <a:p>
                <a:endParaRPr lang="en-US" b="0"/>
              </a:p>
              <a:p>
                <a:r>
                  <a:rPr lang="en-US"/>
                  <a:t>M (Mass), L (Length), T (Time)</a:t>
                </a:r>
              </a:p>
              <a:p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b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/>
              </a:p>
              <a:p>
                <a:r>
                  <a:rPr lang="en-US" b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𝑡𝑒𝑟𝑚𝑠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𝑣𝑎𝑟𝑖𝑎𝑏𝑙𝑒𝑠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𝑑𝑖𝑚𝑒𝑛𝑠𝑖𝑜𝑛</m:t>
                    </m:r>
                  </m:oMath>
                </a14:m>
                <a:r>
                  <a:rPr lang="en-US" sz="900" b="0"/>
                  <a:t>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=4−3=1</m:t>
                    </m:r>
                  </m:oMath>
                </a14:m>
                <a:endParaRPr lang="en-US" sz="1700" b="0"/>
              </a:p>
              <a:p>
                <a:endParaRPr lang="en-US" sz="1500" b="0"/>
              </a:p>
              <a:p>
                <a:endParaRPr lang="en-US" b="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CE319DF-31CD-5AAE-C273-1DB338F493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1766" y="2286000"/>
                <a:ext cx="5232400" cy="3986784"/>
              </a:xfrm>
              <a:blipFill>
                <a:blip r:embed="rId4"/>
                <a:stretch>
                  <a:fillRect l="-1281" t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68450-8BCB-CFCE-DA0A-9FEA99B0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67E-B182-4AEC-A748-384C3F87E1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60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1A75C0ACED404793A06AB3AA0A67DB" ma:contentTypeVersion="7" ma:contentTypeDescription="Create a new document." ma:contentTypeScope="" ma:versionID="a00a74028d36470ada7f95150545c1d1">
  <xsd:schema xmlns:xsd="http://www.w3.org/2001/XMLSchema" xmlns:xs="http://www.w3.org/2001/XMLSchema" xmlns:p="http://schemas.microsoft.com/office/2006/metadata/properties" xmlns:ns3="8b4a3e87-a439-488d-b531-36c82256390d" xmlns:ns4="087ecad0-53c5-4178-9773-d0ea741aaa91" targetNamespace="http://schemas.microsoft.com/office/2006/metadata/properties" ma:root="true" ma:fieldsID="f5d81e62bf0af5191a38ebbc0117ad07" ns3:_="" ns4:_="">
    <xsd:import namespace="8b4a3e87-a439-488d-b531-36c82256390d"/>
    <xsd:import namespace="087ecad0-53c5-4178-9773-d0ea741aaa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4a3e87-a439-488d-b531-36c8225639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7ecad0-53c5-4178-9773-d0ea741aaa9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b4a3e87-a439-488d-b531-36c82256390d" xsi:nil="true"/>
  </documentManagement>
</p:properties>
</file>

<file path=customXml/itemProps1.xml><?xml version="1.0" encoding="utf-8"?>
<ds:datastoreItem xmlns:ds="http://schemas.openxmlformats.org/officeDocument/2006/customXml" ds:itemID="{404F2572-F842-4D66-8319-4BC01DBA4FF9}">
  <ds:schemaRefs>
    <ds:schemaRef ds:uri="087ecad0-53c5-4178-9773-d0ea741aaa91"/>
    <ds:schemaRef ds:uri="8b4a3e87-a439-488d-b531-36c8225639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CA66134-A4E1-4D74-8605-86325822F6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009A5C-EA6F-4C04-B8B4-3F2F5B750AAF}">
  <ds:schemaRefs>
    <ds:schemaRef ds:uri="http://www.w3.org/XML/1998/namespace"/>
    <ds:schemaRef ds:uri="8b4a3e87-a439-488d-b531-36c82256390d"/>
    <ds:schemaRef ds:uri="http://purl.org/dc/dcmitype/"/>
    <ds:schemaRef ds:uri="http://purl.org/dc/terms/"/>
    <ds:schemaRef ds:uri="http://schemas.microsoft.com/office/2006/metadata/properties"/>
    <ds:schemaRef ds:uri="087ecad0-53c5-4178-9773-d0ea741aaa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1260</Words>
  <Application>Microsoft Office PowerPoint</Application>
  <PresentationFormat>Widescreen</PresentationFormat>
  <Paragraphs>150</Paragraphs>
  <Slides>12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Söhne</vt:lpstr>
      <vt:lpstr>Arial</vt:lpstr>
      <vt:lpstr>Calibri</vt:lpstr>
      <vt:lpstr>Cambria</vt:lpstr>
      <vt:lpstr>Cambria Math</vt:lpstr>
      <vt:lpstr>Tw Cen MT</vt:lpstr>
      <vt:lpstr>Tw Cen MT Condensed</vt:lpstr>
      <vt:lpstr>Wingdings 3</vt:lpstr>
      <vt:lpstr>Integral</vt:lpstr>
      <vt:lpstr>Simulation of Mammalian Sperm in Viscous Media</vt:lpstr>
      <vt:lpstr>Overview of project</vt:lpstr>
      <vt:lpstr>Geometry Modeling</vt:lpstr>
      <vt:lpstr>Actuation</vt:lpstr>
      <vt:lpstr>Path Control</vt:lpstr>
      <vt:lpstr>Mobility Analysis</vt:lpstr>
      <vt:lpstr>Gray and Hancock Drag Coefficients</vt:lpstr>
      <vt:lpstr>Implementation of Drag Forces</vt:lpstr>
      <vt:lpstr>Reynolds Number Approximation</vt:lpstr>
      <vt:lpstr>Future Work</vt:lpstr>
      <vt:lpstr>References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Hung Lo</dc:creator>
  <cp:lastModifiedBy>Yuan Hung Lo</cp:lastModifiedBy>
  <cp:revision>1</cp:revision>
  <dcterms:created xsi:type="dcterms:W3CDTF">2023-10-29T20:27:43Z</dcterms:created>
  <dcterms:modified xsi:type="dcterms:W3CDTF">2023-12-07T18:12:14Z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0x010100AB1A75C0ACED404793A06AB3AA0A67DB</vt:lpwstr>
  </property>
</Properties>
</file>